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3" r:id="rId2"/>
    <p:sldId id="267" r:id="rId3"/>
    <p:sldId id="260" r:id="rId4"/>
    <p:sldId id="268" r:id="rId5"/>
    <p:sldId id="269" r:id="rId6"/>
    <p:sldId id="266" r:id="rId7"/>
    <p:sldId id="257" r:id="rId8"/>
    <p:sldId id="261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FF00"/>
    <a:srgbClr val="FCF600"/>
    <a:srgbClr val="FFFF99"/>
    <a:srgbClr val="C50B94"/>
    <a:srgbClr val="92A7C0"/>
    <a:srgbClr val="EEF7F8"/>
    <a:srgbClr val="F6FC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9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2932-8F15-4C29-87F6-4C67D5A322E3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E0F8-8300-44EF-A5AD-B369EF337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3319-9C05-44F5-8F9D-100B329FDCE1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A9E6-EB52-4C70-B3C3-BAE0C866C4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62ED-A4CC-4D66-9815-33EDDF55CF11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ED45-4AA4-40D6-AB98-73F92CB8EB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9E48-D459-4C96-82A5-6280B5AE8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1FEC-FC7B-4876-9C17-5663E6675696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E5E6-569E-47A6-971F-F29A6FC441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9B27-D7EF-4BED-98DD-7D4484D34CD5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4F8A-3B65-4776-B66A-A64C69722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1DDF-B609-40D1-A6FE-C779876990EE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AEC4-A82B-44D0-BBCA-80F9F554A6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2A3C-C5CF-4E50-B33B-4C647E263F82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12F6-ADD4-4B51-B603-023CC812AE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A639-4011-4393-AD0D-1C623DA2F9A7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F0D0-52AC-4B4E-8099-08C6CE8ED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599F-92A0-41A7-899B-FE469AE56D49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E430-1C61-4EEA-A133-CEC7D95BA8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C4EF-7E9E-47DA-8470-3D8E01E136A3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E192-2094-4DCB-AB5F-5FB066759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E468-A269-4988-BA37-4A376E092407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7AFB-2A6B-4A01-8AAD-6E7BAC24D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2CC14-3584-4BE9-AAE9-F0DAE52C2BAA}" type="datetimeFigureOut">
              <a:rPr lang="ru-RU"/>
              <a:pPr>
                <a:defRPr/>
              </a:pPr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1728B-7824-4F89-A7A0-0F82C0EA1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  <p:sldLayoutId id="2147483935" r:id="rId4"/>
    <p:sldLayoutId id="2147483934" r:id="rId5"/>
    <p:sldLayoutId id="2147483933" r:id="rId6"/>
    <p:sldLayoutId id="2147483932" r:id="rId7"/>
    <p:sldLayoutId id="2147483931" r:id="rId8"/>
    <p:sldLayoutId id="2147483930" r:id="rId9"/>
    <p:sldLayoutId id="2147483929" r:id="rId10"/>
    <p:sldLayoutId id="2147483928" r:id="rId11"/>
    <p:sldLayoutId id="21474839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../../../../Documents%20and%20Settings/home/&#1056;&#1072;&#1073;&#1086;&#1095;&#1080;&#1081;%20&#1089;&#1090;&#1086;&#1083;/smile.114255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tcm.ru/img/page_img/m_0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ome\Рабочий стол\фото с фотика\Хабаровску 150\IMG_0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914400"/>
            <a:ext cx="10094913" cy="7053263"/>
          </a:xfrm>
          <a:prstGeom prst="rect">
            <a:avLst/>
          </a:prstGeom>
          <a:noFill/>
        </p:spPr>
      </p:pic>
      <p:pic>
        <p:nvPicPr>
          <p:cNvPr id="5" name="Rectangl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335472" y="7893496"/>
            <a:ext cx="101624" cy="21731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1908175" y="4508500"/>
            <a:ext cx="4968875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003800" y="765175"/>
            <a:ext cx="12239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2000250" y="642938"/>
            <a:ext cx="1311275" cy="481806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527675" y="3516313"/>
            <a:ext cx="74613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714500" y="57150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000375" y="28575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428750" y="1571625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643188" y="292893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000875" y="4143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357563" y="40005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453063" y="56642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143500" y="1428750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715000" y="3214688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6275388" y="13636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786313" y="285750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858000" y="35718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Определите взаимное расположение прямых.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"/>
                            </p:stCondLst>
                            <p:childTnLst>
                              <p:par>
                                <p:cTn id="1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 animBg="1"/>
      <p:bldP spid="3108" grpId="0" animBg="1"/>
      <p:bldP spid="3083" grpId="0" animBg="1"/>
      <p:bldP spid="3085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/>
      <p:bldP spid="3096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4" grpId="0"/>
      <p:bldP spid="3105" grpId="0"/>
      <p:bldP spid="3106" grpId="0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3276600" y="4508500"/>
            <a:ext cx="2232025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3203575" y="765175"/>
            <a:ext cx="2376488" cy="28082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9" name="AutoShape 53"/>
          <p:cNvSpPr>
            <a:spLocks noChangeArrowheads="1"/>
          </p:cNvSpPr>
          <p:nvPr/>
        </p:nvSpPr>
        <p:spPr bwMode="auto">
          <a:xfrm>
            <a:off x="5527675" y="3516313"/>
            <a:ext cx="74613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0" name="AutoShape 54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1" name="AutoShape 55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2" name="AutoShape 56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1500188" y="557212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000375" y="2143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1357313" y="1428750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2714625" y="28575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6929438" y="421481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3357563" y="3929063"/>
            <a:ext cx="37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5453063" y="56642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5214938" y="1428750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5643563" y="3214688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6215063" y="142875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4857750" y="21431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6858000" y="2857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 animBg="1"/>
      <p:bldP spid="4134" grpId="0" animBg="1"/>
      <p:bldP spid="4141" grpId="0" animBg="1"/>
      <p:bldP spid="4143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/>
      <p:bldP spid="4154" grpId="0"/>
      <p:bldP spid="4155" grpId="0"/>
      <p:bldP spid="4156" grpId="0"/>
      <p:bldP spid="4157" grpId="0"/>
      <p:bldP spid="4158" grpId="0"/>
      <p:bldP spid="4159" grpId="0"/>
      <p:bldP spid="4160" grpId="0"/>
      <p:bldP spid="4161" grpId="0"/>
      <p:bldP spid="4162" grpId="0"/>
      <p:bldP spid="4163" grpId="0"/>
      <p:bldP spid="4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643188" y="3143250"/>
            <a:ext cx="2857500" cy="4286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3214688" y="785813"/>
            <a:ext cx="3024187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2" name="AutoShape 52"/>
          <p:cNvSpPr>
            <a:spLocks noChangeArrowheads="1"/>
          </p:cNvSpPr>
          <p:nvPr/>
        </p:nvSpPr>
        <p:spPr bwMode="auto">
          <a:xfrm>
            <a:off x="5500688" y="3571875"/>
            <a:ext cx="74612" cy="7143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6215063" y="1285875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4" name="AutoShape 54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5" name="AutoShape 55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1500188" y="550068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3071813" y="357188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1428750" y="1571625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2643188" y="292893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929438" y="407193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3357563" y="40005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5500688" y="557212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5214938" y="1428750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5676900" y="344011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6275388" y="13636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4786313" y="285750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6786563" y="2857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6" grpId="0" animBg="1"/>
      <p:bldP spid="5157" grpId="0" animBg="1"/>
      <p:bldP spid="5164" grpId="0" animBg="1"/>
      <p:bldP spid="5166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/>
      <p:bldP spid="5177" grpId="0"/>
      <p:bldP spid="5178" grpId="0"/>
      <p:bldP spid="5179" grpId="0"/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1908175" y="4508500"/>
            <a:ext cx="4968875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5580063" y="1341438"/>
            <a:ext cx="647700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5527675" y="3516313"/>
            <a:ext cx="74613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98" name="AutoShape 54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1500188" y="56435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3000375" y="2143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1500188" y="1500188"/>
            <a:ext cx="542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2714625" y="3000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6929438" y="4143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3286125" y="4071938"/>
            <a:ext cx="37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5453063" y="56642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5214938" y="1428750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5715000" y="3286125"/>
            <a:ext cx="37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215063" y="135731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4857750" y="21431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6786563" y="214313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nimBg="1"/>
      <p:bldP spid="6181" grpId="0" animBg="1"/>
      <p:bldP spid="6188" grpId="0" animBg="1"/>
      <p:bldP spid="6190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/>
      <p:bldP spid="6201" grpId="0"/>
      <p:bldP spid="6202" grpId="0"/>
      <p:bldP spid="6203" grpId="0"/>
      <p:bldP spid="6204" grpId="0"/>
      <p:bldP spid="6205" grpId="0"/>
      <p:bldP spid="6206" grpId="0"/>
      <p:bldP spid="6207" grpId="0"/>
      <p:bldP spid="6208" grpId="0"/>
      <p:bldP spid="6209" grpId="0"/>
      <p:bldP spid="6210" grpId="0"/>
      <p:bldP spid="62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3276600" y="765175"/>
            <a:ext cx="2295525" cy="28781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2627313" y="1285875"/>
            <a:ext cx="3587750" cy="18557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0" name="AutoShape 52"/>
          <p:cNvSpPr>
            <a:spLocks noChangeArrowheads="1"/>
          </p:cNvSpPr>
          <p:nvPr/>
        </p:nvSpPr>
        <p:spPr bwMode="auto">
          <a:xfrm>
            <a:off x="5500688" y="3571875"/>
            <a:ext cx="74612" cy="7143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1" name="AutoShape 53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3" name="AutoShape 55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1500188" y="5286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3071813" y="2143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500188" y="1571625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2714625" y="307181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6929438" y="4143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3357563" y="40005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5715000" y="550068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143500" y="1428750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5715000" y="335756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6275388" y="13636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857750" y="142875"/>
            <a:ext cx="37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6786563" y="2857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 animBg="1"/>
      <p:bldP spid="7205" grpId="0" animBg="1"/>
      <p:bldP spid="7212" grpId="0" animBg="1"/>
      <p:bldP spid="7214" grpId="0" animBg="1"/>
      <p:bldP spid="7217" grpId="0" animBg="1"/>
      <p:bldP spid="7218" grpId="0" animBg="1"/>
      <p:bldP spid="7219" grpId="0" animBg="1"/>
      <p:bldP spid="7220" grpId="0" animBg="1"/>
      <p:bldP spid="7221" grpId="0" animBg="1"/>
      <p:bldP spid="7222" grpId="0" animBg="1"/>
      <p:bldP spid="7223" grpId="0" animBg="1"/>
      <p:bldP spid="7224" grpId="0"/>
      <p:bldP spid="7225" grpId="0"/>
      <p:bldP spid="7226" grpId="0"/>
      <p:bldP spid="7227" grpId="0"/>
      <p:bldP spid="7228" grpId="0"/>
      <p:bldP spid="7229" grpId="0"/>
      <p:bldP spid="7230" grpId="0"/>
      <p:bldP spid="7231" grpId="0"/>
      <p:bldP spid="7232" grpId="0"/>
      <p:bldP spid="7233" grpId="0"/>
      <p:bldP spid="7234" grpId="0"/>
      <p:bldP spid="72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313" y="142875"/>
            <a:ext cx="8786812" cy="65722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  <a:latin typeface="Comic Sans MS" pitchFamily="66" charset="0"/>
              </a:rPr>
              <a:t>Проверь себя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4625" y="1785938"/>
            <a:ext cx="51435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Скрещиваются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Пересекаются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Параллельны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Скрещиваются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b="1" smtClean="0">
                <a:solidFill>
                  <a:schemeClr val="bg1"/>
                </a:solidFill>
                <a:latin typeface="Comic Sans MS" pitchFamily="66" charset="0"/>
              </a:rPr>
              <a:t>Пересекаются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2767013" y="1009650"/>
            <a:ext cx="1862137" cy="35004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629150" y="1009650"/>
            <a:ext cx="2109788" cy="35004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767013" y="4510088"/>
            <a:ext cx="397192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629150" y="1009650"/>
            <a:ext cx="0" cy="46672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767013" y="4510088"/>
            <a:ext cx="1862137" cy="1166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4629150" y="4510088"/>
            <a:ext cx="2109788" cy="116681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635375" y="27066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654675" y="27574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492500" y="4941888"/>
            <a:ext cx="125413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68538" y="42465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383088" y="5676900"/>
            <a:ext cx="6207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08625" y="52292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873750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143250" y="514350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738938" y="43783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429125" y="571500"/>
            <a:ext cx="49688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144838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5508625" y="5100638"/>
            <a:ext cx="123825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214313"/>
            <a:ext cx="8643938" cy="6429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Дано: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SABC - </a:t>
            </a:r>
            <a:r>
              <a:rPr lang="ru-RU" sz="3200" b="1" dirty="0">
                <a:latin typeface="Comic Sans MS" pitchFamily="66" charset="0"/>
              </a:rPr>
              <a:t>ТЕТРАЭДР. </a:t>
            </a:r>
            <a:endParaRPr lang="en-US" sz="3200" b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ТОЧКИ </a:t>
            </a:r>
            <a:r>
              <a:rPr lang="en-US" sz="3200" b="1" dirty="0">
                <a:latin typeface="Comic Sans MS" pitchFamily="66" charset="0"/>
              </a:rPr>
              <a:t>K, M, N, P – </a:t>
            </a:r>
            <a:r>
              <a:rPr lang="ru-RU" sz="3200" b="1" dirty="0">
                <a:latin typeface="Comic Sans MS" pitchFamily="66" charset="0"/>
              </a:rPr>
              <a:t>СЕРЕДИНЫ РЕБЕР </a:t>
            </a:r>
            <a:endParaRPr lang="en-US" sz="3200" b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SA, SC, AB, BC </a:t>
            </a:r>
            <a:r>
              <a:rPr lang="ru-RU" sz="3200" b="1" dirty="0">
                <a:latin typeface="Comic Sans MS" pitchFamily="66" charset="0"/>
              </a:rPr>
              <a:t>СООТВЕТСТВЕННО.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7" grpId="0" animBg="1"/>
      <p:bldP spid="17418" grpId="0" animBg="1"/>
      <p:bldP spid="17419" grpId="0" animBg="1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  <p:bldP spid="17425" grpId="0" autoUpdateAnimBg="0"/>
      <p:bldP spid="17426" grpId="0" autoUpdateAnimBg="0"/>
      <p:bldP spid="17427" grpId="0" autoUpdateAnimBg="0"/>
      <p:bldP spid="17428" grpId="0" animBg="1"/>
      <p:bldP spid="21" grpId="0" build="allAtOnce" animBg="1"/>
      <p:bldP spid="21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3635375" y="2708275"/>
            <a:ext cx="73025" cy="2305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5724525" y="2852738"/>
            <a:ext cx="0" cy="2160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767013" y="1009650"/>
            <a:ext cx="1862137" cy="35004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629150" y="1009650"/>
            <a:ext cx="2109788" cy="35004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767013" y="4510088"/>
            <a:ext cx="397192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629150" y="1009650"/>
            <a:ext cx="0" cy="46672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767013" y="4510088"/>
            <a:ext cx="1862137" cy="1166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629150" y="4510088"/>
            <a:ext cx="2109788" cy="116681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3635375" y="27066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654675" y="27574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3563938" y="5013325"/>
            <a:ext cx="125412" cy="128588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68538" y="42465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383088" y="5676900"/>
            <a:ext cx="6207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508625" y="52292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873750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071813" y="514350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738938" y="43783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429125" y="571500"/>
            <a:ext cx="49688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144838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5651500" y="5013325"/>
            <a:ext cx="123825" cy="128588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50" y="214313"/>
            <a:ext cx="8643938" cy="6429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Определите взаимное расположение прямых.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8" grpId="0" animBg="1"/>
      <p:bldP spid="18442" grpId="0" animBg="1"/>
      <p:bldP spid="18443" grpId="0" animBg="1"/>
      <p:bldP spid="18444" grpId="0" animBg="1"/>
      <p:bldP spid="18445" grpId="0" autoUpdateAnimBg="0"/>
      <p:bldP spid="18446" grpId="0" autoUpdateAnimBg="0"/>
      <p:bldP spid="18447" grpId="0" autoUpdateAnimBg="0"/>
      <p:bldP spid="18448" grpId="0" autoUpdateAnimBg="0"/>
      <p:bldP spid="18449" grpId="0" autoUpdateAnimBg="0"/>
      <p:bldP spid="18450" grpId="0" autoUpdateAnimBg="0"/>
      <p:bldP spid="18451" grpId="0" autoUpdateAnimBg="0"/>
      <p:bldP spid="18452" grpId="0" autoUpdateAnimBg="0"/>
      <p:bldP spid="18453" grpId="0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3563938" y="2781300"/>
            <a:ext cx="144462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2767013" y="1009650"/>
            <a:ext cx="1862137" cy="35004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629150" y="1009650"/>
            <a:ext cx="2109788" cy="35004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767013" y="4510088"/>
            <a:ext cx="397192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629150" y="1009650"/>
            <a:ext cx="0" cy="46672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767013" y="4510088"/>
            <a:ext cx="1862137" cy="116681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4629150" y="4510088"/>
            <a:ext cx="2109788" cy="1166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635375" y="27066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5654675" y="27574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492500" y="4941888"/>
            <a:ext cx="125413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268538" y="42465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383088" y="5676900"/>
            <a:ext cx="6207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08625" y="52292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873750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071813" y="514350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738938" y="43783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429125" y="500063"/>
            <a:ext cx="49688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144838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5508625" y="5100638"/>
            <a:ext cx="123825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  <p:bldP spid="19474" grpId="0" autoUpdateAnimBg="0"/>
      <p:bldP spid="19475" grpId="0" autoUpdateAnimBg="0"/>
      <p:bldP spid="194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3643313" y="2886075"/>
            <a:ext cx="2035175" cy="21859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643313" y="2857500"/>
            <a:ext cx="2071687" cy="22145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767013" y="1009650"/>
            <a:ext cx="1862137" cy="35004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629150" y="1009650"/>
            <a:ext cx="2109788" cy="35004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767013" y="4510088"/>
            <a:ext cx="397192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629150" y="1009650"/>
            <a:ext cx="0" cy="4667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767013" y="4510088"/>
            <a:ext cx="1862137" cy="1166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629150" y="4510088"/>
            <a:ext cx="2109788" cy="116681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571875" y="2786063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654675" y="27574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3571875" y="5000625"/>
            <a:ext cx="125413" cy="128588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68538" y="42465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383088" y="5676900"/>
            <a:ext cx="6207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508625" y="52292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73750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000375" y="50720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738938" y="4378325"/>
            <a:ext cx="4984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C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429125" y="500063"/>
            <a:ext cx="49688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144838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5643563" y="5000625"/>
            <a:ext cx="123825" cy="128588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6" grpId="0" animBg="1"/>
      <p:bldP spid="20487" grpId="0" animBg="1"/>
      <p:bldP spid="20490" grpId="0" animBg="1"/>
      <p:bldP spid="20491" grpId="0" animBg="1"/>
      <p:bldP spid="20492" grpId="0" animBg="1"/>
      <p:bldP spid="20493" grpId="0" autoUpdateAnimBg="0"/>
      <p:bldP spid="20494" grpId="0" autoUpdateAnimBg="0"/>
      <p:bldP spid="20495" grpId="0" autoUpdateAnimBg="0"/>
      <p:bldP spid="20496" grpId="0" autoUpdateAnimBg="0"/>
      <p:bldP spid="20497" grpId="0" autoUpdateAnimBg="0"/>
      <p:bldP spid="20498" grpId="0" autoUpdateAnimBg="0"/>
      <p:bldP spid="20499" grpId="0" autoUpdateAnimBg="0"/>
      <p:bldP spid="20500" grpId="0" autoUpdateAnimBg="0"/>
      <p:bldP spid="20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 descr="P5310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2700338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V="1">
            <a:off x="2500313" y="0"/>
            <a:ext cx="4735512" cy="471487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2428875" y="0"/>
            <a:ext cx="5888038" cy="471487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2571750" y="404813"/>
            <a:ext cx="6572250" cy="4167187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V="1">
            <a:off x="2500313" y="1196975"/>
            <a:ext cx="6643687" cy="337502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V="1">
            <a:off x="2428875" y="2420938"/>
            <a:ext cx="6715125" cy="207962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00313" y="4000500"/>
            <a:ext cx="38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867400" y="836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732588" y="836613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956550" y="765175"/>
            <a:ext cx="30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858125" y="142875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929563" y="2428875"/>
            <a:ext cx="31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38" y="5534025"/>
            <a:ext cx="70723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a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b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c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d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e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:   пересекающиеся                                       прямые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14625" y="4357688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2767013" y="4510088"/>
            <a:ext cx="1862137" cy="1166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3563938" y="2886075"/>
            <a:ext cx="2114550" cy="21272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2767013" y="1009650"/>
            <a:ext cx="1862137" cy="350043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29150" y="1009650"/>
            <a:ext cx="2109788" cy="35004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767013" y="4510088"/>
            <a:ext cx="397192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629150" y="1009650"/>
            <a:ext cx="0" cy="46672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4629150" y="4510088"/>
            <a:ext cx="2109788" cy="116681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635375" y="27066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5654675" y="2757488"/>
            <a:ext cx="122238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492500" y="4941888"/>
            <a:ext cx="125413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68538" y="42465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383088" y="5676900"/>
            <a:ext cx="6207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508625" y="52292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873750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071813" y="5072063"/>
            <a:ext cx="4984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738938" y="4378325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429125" y="500063"/>
            <a:ext cx="49688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S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144838" y="2432050"/>
            <a:ext cx="4984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5508625" y="5100638"/>
            <a:ext cx="123825" cy="128587"/>
          </a:xfrm>
          <a:prstGeom prst="flowChartConnector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utoUpdateAnimBg="0"/>
      <p:bldP spid="22541" grpId="0" autoUpdateAnimBg="0"/>
      <p:bldP spid="22542" grpId="0" autoUpdateAnimBg="0"/>
      <p:bldP spid="22543" grpId="0" autoUpdateAnimBg="0"/>
      <p:bldP spid="22544" grpId="0" autoUpdateAnimBg="0"/>
      <p:bldP spid="22545" grpId="0" autoUpdateAnimBg="0"/>
      <p:bldP spid="22546" grpId="0" autoUpdateAnimBg="0"/>
      <p:bldP spid="22547" grpId="0" autoUpdateAnimBg="0"/>
      <p:bldP spid="225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14313"/>
            <a:ext cx="8643938" cy="6429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  <a:latin typeface="Comic Sans MS" pitchFamily="66" charset="0"/>
              </a:rPr>
              <a:t>Проверь себя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714500"/>
            <a:ext cx="6215063" cy="4286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Параллельны 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Скрещиваются 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Пересекаются 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Пересекаются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01625" y="1635125"/>
            <a:ext cx="114300" cy="133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800" b="1">
                <a:latin typeface="Arial Cyr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36575" y="1635125"/>
            <a:ext cx="133350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308100" y="1169988"/>
            <a:ext cx="104775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295525" y="1169988"/>
            <a:ext cx="171450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076575" y="723900"/>
            <a:ext cx="180975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321050" y="258763"/>
            <a:ext cx="161925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-671513"/>
            <a:ext cx="25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-671513"/>
            <a:ext cx="25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0" y="-671513"/>
            <a:ext cx="25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1323" name="Group 11"/>
          <p:cNvGraphicFramePr>
            <a:graphicFrameLocks noGrp="1"/>
          </p:cNvGraphicFramePr>
          <p:nvPr>
            <p:ph sz="half" idx="2"/>
          </p:nvPr>
        </p:nvGraphicFramePr>
        <p:xfrm>
          <a:off x="4714875" y="0"/>
          <a:ext cx="4244975" cy="6658295"/>
        </p:xfrm>
        <a:graphic>
          <a:graphicData uri="http://schemas.openxmlformats.org/drawingml/2006/table">
            <a:tbl>
              <a:tblPr/>
              <a:tblGrid>
                <a:gridCol w="4244975"/>
              </a:tblGrid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1. Раздел геометрии, в котором изучаются свойства фигур в пространстве.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2.Математическое утверждение не требующее доказательства.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3. Одна из простейших фигур и планиметрии и стереометрии.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4. Раздел геометрии, в котором изучаются свойства фигур на плоскости.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5. Защитное приспособление воина в виде круга, овала, прямоугольника.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6. Теорема, в которой по заданному свойству нужно определить предмет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7. Направленный отрезок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8. Планиметрия - плоскость, стереометрия - 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9. Женская одежда в форме трапеции.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10. Одна точка, принадлежащая обеим прямым.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11. Какую форму имеют гробницы фараонов в Египте?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12. Какую форму имеет кирпич?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13. Одна из основных фигур в стереометрии.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14. Она может быть прямой, кривой, ломаной.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88" y="928688"/>
          <a:ext cx="4219575" cy="5040312"/>
        </p:xfrm>
        <a:graphic>
          <a:graphicData uri="http://schemas.openxmlformats.org/presentationml/2006/ole">
            <p:oleObj spid="_x0000_s1026" name="Worksheet" r:id="rId3" imgW="3639138" imgH="434643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58888" y="260350"/>
          <a:ext cx="6408737" cy="6408738"/>
        </p:xfrm>
        <a:graphic>
          <a:graphicData uri="http://schemas.openxmlformats.org/presentationml/2006/ole">
            <p:oleObj spid="_x0000_s2050" name="Лист" r:id="rId3" imgW="3610051" imgH="446714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643938" cy="6429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atin typeface="Comic Sans MS" pitchFamily="66" charset="0"/>
              </a:rPr>
              <a:t>Спасибо за урок.</a:t>
            </a:r>
          </a:p>
        </p:txBody>
      </p:sp>
      <p:pic>
        <p:nvPicPr>
          <p:cNvPr id="3" name="Picture 12" descr="http://s13.rimg.info/36f067b4b61c271fe76e0e1811cbd456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4268788"/>
            <a:ext cx="16414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C:\Documents and Settings\home\Рабочий стол\фото с фотика\Хабаровску 150\Изображение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0" y="5214938"/>
            <a:ext cx="6429375" cy="642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4786313"/>
            <a:ext cx="6429375" cy="50006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036344" y="3393281"/>
            <a:ext cx="1428750" cy="714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822032" y="3393281"/>
            <a:ext cx="1428750" cy="714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38" y="3429000"/>
            <a:ext cx="1357312" cy="714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714750" y="2428875"/>
            <a:ext cx="3214688" cy="6429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786188" y="4071938"/>
            <a:ext cx="3214687" cy="2143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284413" y="4000500"/>
            <a:ext cx="1430338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786856" y="4142582"/>
            <a:ext cx="714375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177925" y="4037013"/>
            <a:ext cx="107156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963737" y="4179888"/>
            <a:ext cx="500063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858169" y="2928144"/>
            <a:ext cx="142875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001044" y="2928144"/>
            <a:ext cx="142875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677988" y="5394325"/>
            <a:ext cx="50006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249613" y="5251450"/>
            <a:ext cx="50006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608512" y="5180013"/>
            <a:ext cx="500063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715794" y="5072857"/>
            <a:ext cx="428625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679157" y="3250406"/>
            <a:ext cx="3786188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572919" y="4001294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4179094" y="4036219"/>
            <a:ext cx="785813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0" y="2500313"/>
            <a:ext cx="485775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0" y="2571750"/>
            <a:ext cx="4786313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P9142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Line 7"/>
          <p:cNvSpPr>
            <a:spLocks noChangeShapeType="1"/>
          </p:cNvSpPr>
          <p:nvPr/>
        </p:nvSpPr>
        <p:spPr bwMode="auto">
          <a:xfrm flipV="1">
            <a:off x="0" y="765175"/>
            <a:ext cx="9144000" cy="287338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0" y="1341438"/>
            <a:ext cx="9144000" cy="287337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0" y="2852738"/>
            <a:ext cx="9144000" cy="287337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0" y="3213100"/>
            <a:ext cx="9144000" cy="287338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V="1">
            <a:off x="0" y="3716338"/>
            <a:ext cx="7667625" cy="360362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V="1">
            <a:off x="0" y="3933825"/>
            <a:ext cx="7667625" cy="360363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V="1">
            <a:off x="0" y="4221163"/>
            <a:ext cx="5003800" cy="2159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0" y="4365625"/>
            <a:ext cx="5003800" cy="2159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68" name="Line 36"/>
          <p:cNvSpPr>
            <a:spLocks noChangeShapeType="1"/>
          </p:cNvSpPr>
          <p:nvPr/>
        </p:nvSpPr>
        <p:spPr bwMode="auto">
          <a:xfrm>
            <a:off x="2857500" y="6286500"/>
            <a:ext cx="6286500" cy="571500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3059113" y="6021388"/>
            <a:ext cx="6084887" cy="215900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>
            <a:off x="0" y="6000750"/>
            <a:ext cx="2000250" cy="85725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6215063"/>
            <a:ext cx="1071563" cy="64293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1" grpId="0" animBg="1"/>
      <p:bldP spid="120842" grpId="0" animBg="1"/>
      <p:bldP spid="120843" grpId="0" animBg="1"/>
      <p:bldP spid="120845" grpId="0" animBg="1"/>
      <p:bldP spid="120846" grpId="0" animBg="1"/>
      <p:bldP spid="120847" grpId="0" animBg="1"/>
      <p:bldP spid="1208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араллелограмм 33"/>
          <p:cNvSpPr/>
          <p:nvPr/>
        </p:nvSpPr>
        <p:spPr>
          <a:xfrm>
            <a:off x="357188" y="1571625"/>
            <a:ext cx="8429625" cy="314325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V="1">
            <a:off x="1500188" y="2643188"/>
            <a:ext cx="6357937" cy="71437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V="1">
            <a:off x="1214438" y="3429000"/>
            <a:ext cx="6429375" cy="71438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1571625" y="2286000"/>
            <a:ext cx="30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1357313" y="3000375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6220" name="Line 28"/>
          <p:cNvSpPr>
            <a:spLocks noChangeShapeType="1"/>
          </p:cNvSpPr>
          <p:nvPr/>
        </p:nvSpPr>
        <p:spPr bwMode="auto">
          <a:xfrm>
            <a:off x="5072063" y="4714875"/>
            <a:ext cx="4071937" cy="1522413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>
            <a:off x="3714750" y="4714875"/>
            <a:ext cx="5429250" cy="2143125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27" name="Line 35"/>
          <p:cNvSpPr>
            <a:spLocks noChangeShapeType="1"/>
          </p:cNvSpPr>
          <p:nvPr/>
        </p:nvSpPr>
        <p:spPr bwMode="auto">
          <a:xfrm flipH="1" flipV="1">
            <a:off x="4429125" y="4429125"/>
            <a:ext cx="500063" cy="214313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28" name="Line 36"/>
          <p:cNvSpPr>
            <a:spLocks noChangeShapeType="1"/>
          </p:cNvSpPr>
          <p:nvPr/>
        </p:nvSpPr>
        <p:spPr bwMode="auto">
          <a:xfrm flipH="1" flipV="1">
            <a:off x="3929063" y="4214813"/>
            <a:ext cx="358775" cy="144462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29" name="Line 37"/>
          <p:cNvSpPr>
            <a:spLocks noChangeShapeType="1"/>
          </p:cNvSpPr>
          <p:nvPr/>
        </p:nvSpPr>
        <p:spPr bwMode="auto">
          <a:xfrm flipH="1" flipV="1">
            <a:off x="3429000" y="4000500"/>
            <a:ext cx="350838" cy="150813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30" name="Line 38"/>
          <p:cNvSpPr>
            <a:spLocks noChangeShapeType="1"/>
          </p:cNvSpPr>
          <p:nvPr/>
        </p:nvSpPr>
        <p:spPr bwMode="auto">
          <a:xfrm flipH="1" flipV="1">
            <a:off x="3071813" y="4429125"/>
            <a:ext cx="500062" cy="214313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31" name="Line 39"/>
          <p:cNvSpPr>
            <a:spLocks noChangeShapeType="1"/>
          </p:cNvSpPr>
          <p:nvPr/>
        </p:nvSpPr>
        <p:spPr bwMode="auto">
          <a:xfrm flipH="1" flipV="1">
            <a:off x="2143125" y="4000500"/>
            <a:ext cx="787400" cy="358775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Овал 26"/>
          <p:cNvSpPr/>
          <p:nvPr/>
        </p:nvSpPr>
        <p:spPr>
          <a:xfrm flipV="1">
            <a:off x="3643313" y="4643438"/>
            <a:ext cx="127000" cy="11747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1875" y="48577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00625" y="48577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072438" y="55006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n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15250" y="60007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m</a:t>
            </a:r>
            <a:endParaRPr lang="ru-RU" b="1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" y="5500688"/>
            <a:ext cx="5572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Прямые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и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лежат в плоскости,  прямые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пересекают эту плоскость в точках А и В</a:t>
            </a:r>
          </a:p>
        </p:txBody>
      </p:sp>
      <p:sp>
        <p:nvSpPr>
          <p:cNvPr id="35" name="Овал 34"/>
          <p:cNvSpPr/>
          <p:nvPr/>
        </p:nvSpPr>
        <p:spPr>
          <a:xfrm flipV="1">
            <a:off x="4929188" y="4643438"/>
            <a:ext cx="127000" cy="11747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36198" grpId="0" animBg="1"/>
      <p:bldP spid="136199" grpId="0" animBg="1"/>
      <p:bldP spid="136213" grpId="0"/>
      <p:bldP spid="136214" grpId="0"/>
      <p:bldP spid="136220" grpId="0" animBg="1"/>
      <p:bldP spid="136221" grpId="0" animBg="1"/>
      <p:bldP spid="136227" grpId="0" animBg="1"/>
      <p:bldP spid="136228" grpId="0" animBg="1"/>
      <p:bldP spid="136229" grpId="0" animBg="1"/>
      <p:bldP spid="136230" grpId="0" animBg="1"/>
      <p:bldP spid="136231" grpId="0" animBg="1"/>
      <p:bldP spid="27" grpId="0" animBg="1"/>
      <p:bldP spid="30" grpId="0"/>
      <p:bldP spid="31" grpId="0"/>
      <p:bldP spid="3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110413"/>
          </a:xfrm>
          <a:prstGeom prst="rect">
            <a:avLst/>
          </a:prstGeom>
          <a:solidFill>
            <a:srgbClr val="92A7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принимать правильные решения в течение ограниченного времени при управлении полетами самолетов в зависимости от их взаимного расположения в воздушном пространстве и на аэродроме. </a:t>
            </a:r>
            <a:endParaRPr lang="en-US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16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28625"/>
            <a:ext cx="5857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85938" y="2571750"/>
            <a:ext cx="5500687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57563" y="1571625"/>
            <a:ext cx="3714750" cy="2857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ome\Рабочий стол\фото с фотика\Хабаровску 150\IMG_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428875" y="2428875"/>
            <a:ext cx="3286125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4357687" y="2286001"/>
            <a:ext cx="2500313" cy="214312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143125" y="2786063"/>
            <a:ext cx="2643187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75" y="4143375"/>
            <a:ext cx="257175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57688" y="3714750"/>
            <a:ext cx="1071562" cy="500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00688" y="3714750"/>
            <a:ext cx="2071687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64344" y="5464969"/>
            <a:ext cx="2714625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679406" y="4679157"/>
            <a:ext cx="1857375" cy="214312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500563" y="4714875"/>
            <a:ext cx="2143125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070769" y="5501482"/>
            <a:ext cx="2714625" cy="158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14313" y="5643563"/>
            <a:ext cx="2357437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428750" y="4143375"/>
            <a:ext cx="428625" cy="357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500438" y="5000625"/>
            <a:ext cx="1785938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50094" y="5464969"/>
            <a:ext cx="2714625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429251" y="5000625"/>
            <a:ext cx="1428750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6465095" y="4964906"/>
            <a:ext cx="1357312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5643563" y="5715000"/>
            <a:ext cx="1500187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143250" y="5857875"/>
            <a:ext cx="2500313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3357562" y="857251"/>
            <a:ext cx="714375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00500" y="785813"/>
            <a:ext cx="1500188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7715250" y="5643563"/>
            <a:ext cx="1143000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7143750" y="5715000"/>
            <a:ext cx="571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2678113" y="6394450"/>
            <a:ext cx="928688" cy="158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6679406" y="6179344"/>
            <a:ext cx="1000125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 flipH="1">
            <a:off x="8465344" y="6036469"/>
            <a:ext cx="857250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6200000" flipH="1">
            <a:off x="5357812" y="6215063"/>
            <a:ext cx="785813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ая прямоугольная выноска 29"/>
          <p:cNvSpPr/>
          <p:nvPr/>
        </p:nvSpPr>
        <p:spPr>
          <a:xfrm flipH="1">
            <a:off x="428625" y="571500"/>
            <a:ext cx="2214563" cy="1285875"/>
          </a:xfrm>
          <a:prstGeom prst="wedgeRoundRectCallout">
            <a:avLst>
              <a:gd name="adj1" fmla="val -85896"/>
              <a:gd name="adj2" fmla="val 1896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FF00"/>
                </a:solidFill>
              </a:rPr>
              <a:t>Параллельные прямые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6143625" y="214313"/>
            <a:ext cx="2214563" cy="1285875"/>
          </a:xfrm>
          <a:prstGeom prst="wedgeRoundRectCallout">
            <a:avLst>
              <a:gd name="adj1" fmla="val 57993"/>
              <a:gd name="adj2" fmla="val 21872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Пересекающиеся прямые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 flipH="1">
            <a:off x="6929438" y="1857375"/>
            <a:ext cx="2214562" cy="1285875"/>
          </a:xfrm>
          <a:prstGeom prst="wedgeRoundRectCallout">
            <a:avLst>
              <a:gd name="adj1" fmla="val 438"/>
              <a:gd name="adj2" fmla="val 506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FF00"/>
                </a:solidFill>
              </a:rPr>
              <a:t>Скрещивающиеся </a:t>
            </a:r>
            <a:r>
              <a:rPr lang="ru-RU" b="1" i="1" dirty="0">
                <a:solidFill>
                  <a:srgbClr val="FF0000"/>
                </a:solidFill>
              </a:rPr>
              <a:t>прямые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 flipV="1">
            <a:off x="4357688" y="3143250"/>
            <a:ext cx="2786062" cy="2143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6822281" y="3536157"/>
            <a:ext cx="6445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араллелограмм 30"/>
          <p:cNvSpPr/>
          <p:nvPr/>
        </p:nvSpPr>
        <p:spPr>
          <a:xfrm>
            <a:off x="1143000" y="2357438"/>
            <a:ext cx="2143125" cy="928687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BF96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88" y="500063"/>
            <a:ext cx="6072187" cy="7080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Лежат в одной плоскости</a:t>
            </a:r>
          </a:p>
        </p:txBody>
      </p:sp>
      <p:pic>
        <p:nvPicPr>
          <p:cNvPr id="11" name="TextBox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2571750"/>
            <a:ext cx="8175625" cy="2463800"/>
          </a:xfrm>
          <a:prstGeom prst="rect">
            <a:avLst/>
          </a:prstGeom>
          <a:noFill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00188" y="1571625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пересекаются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86500" y="1285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параллельны</a:t>
            </a:r>
          </a:p>
        </p:txBody>
      </p:sp>
      <p:sp>
        <p:nvSpPr>
          <p:cNvPr id="85" name="Параллелограмм 84"/>
          <p:cNvSpPr/>
          <p:nvPr/>
        </p:nvSpPr>
        <p:spPr>
          <a:xfrm>
            <a:off x="4071938" y="4786313"/>
            <a:ext cx="3214687" cy="1500187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0800000" flipV="1">
            <a:off x="5429250" y="4929188"/>
            <a:ext cx="1500188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араллелограмм 107"/>
          <p:cNvSpPr/>
          <p:nvPr/>
        </p:nvSpPr>
        <p:spPr>
          <a:xfrm>
            <a:off x="6000750" y="1857375"/>
            <a:ext cx="2143125" cy="928688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1428750" y="2643188"/>
            <a:ext cx="1500188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 flipV="1">
            <a:off x="1285875" y="2571750"/>
            <a:ext cx="1785938" cy="642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0800000" flipV="1">
            <a:off x="6286500" y="2143125"/>
            <a:ext cx="1501775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 flipV="1">
            <a:off x="6286500" y="2500313"/>
            <a:ext cx="1428750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286500" y="22145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а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572250" y="50720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а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1285875" y="27146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28750" y="2286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286500" y="1857375"/>
            <a:ext cx="30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072063" y="4071938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71625" y="52863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скрещиваются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000500"/>
            <a:ext cx="666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5072063" y="5715000"/>
            <a:ext cx="71437" cy="1428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072063" y="5429250"/>
            <a:ext cx="71437" cy="460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000625" y="5429250"/>
            <a:ext cx="214313" cy="158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0" grpId="0"/>
      <p:bldP spid="16" grpId="0"/>
      <p:bldP spid="17" grpId="0"/>
      <p:bldP spid="85" grpId="0" animBg="1"/>
      <p:bldP spid="108" grpId="0" animBg="1"/>
      <p:bldP spid="120" grpId="0"/>
      <p:bldP spid="124" grpId="0"/>
      <p:bldP spid="125" grpId="0"/>
      <p:bldP spid="27" grpId="0"/>
      <p:bldP spid="28" grpId="0"/>
      <p:bldP spid="29" grpId="0"/>
      <p:bldP spid="39" grpId="0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2451100" y="1665288"/>
            <a:ext cx="0" cy="32226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451100" y="4887913"/>
            <a:ext cx="3100388" cy="15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5551488" y="1665288"/>
            <a:ext cx="0" cy="32226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451100" y="1665288"/>
            <a:ext cx="3100388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2451100" y="658813"/>
            <a:ext cx="1122363" cy="10064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551488" y="3949700"/>
            <a:ext cx="1122362" cy="9382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2451100" y="3949700"/>
            <a:ext cx="1122363" cy="93821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5551488" y="658813"/>
            <a:ext cx="1122362" cy="10064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3573463" y="658813"/>
            <a:ext cx="0" cy="32226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6673850" y="658813"/>
            <a:ext cx="0" cy="32908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573463" y="658813"/>
            <a:ext cx="30988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573463" y="3949700"/>
            <a:ext cx="30988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2451100" y="658813"/>
            <a:ext cx="1122363" cy="42306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 flipV="1">
            <a:off x="2451100" y="1635125"/>
            <a:ext cx="1122363" cy="227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5524500" y="3068638"/>
            <a:ext cx="65088" cy="635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6080125" y="1114425"/>
            <a:ext cx="66675" cy="6508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2978150" y="2741613"/>
            <a:ext cx="66675" cy="6508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5011738" y="595313"/>
            <a:ext cx="63500" cy="635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000250" y="4786313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286125" y="214313"/>
            <a:ext cx="60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000250" y="128587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71813" y="2571750"/>
            <a:ext cx="32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6786563" y="350043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643313" y="3429000"/>
            <a:ext cx="322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461000" y="495458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00625" y="12144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643563" y="2857500"/>
            <a:ext cx="31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6072188" y="121443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929188" y="142875"/>
            <a:ext cx="31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643688" y="214313"/>
            <a:ext cx="54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</a:t>
            </a:r>
            <a:r>
              <a:rPr lang="en-US" sz="2400" baseline="-25000">
                <a:latin typeface="Calibri" pitchFamily="34" charset="0"/>
              </a:rPr>
              <a:t>1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313" y="142875"/>
            <a:ext cx="8715375" cy="6429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Дано: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ABCDA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B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C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D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 – </a:t>
            </a:r>
            <a:r>
              <a:rPr lang="ru-RU" sz="3200" b="1" dirty="0">
                <a:latin typeface="Comic Sans MS" pitchFamily="66" charset="0"/>
              </a:rPr>
              <a:t>КУБ.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K, M, N – </a:t>
            </a:r>
            <a:r>
              <a:rPr lang="ru-RU" sz="3200" b="1" dirty="0">
                <a:latin typeface="Comic Sans MS" pitchFamily="66" charset="0"/>
              </a:rPr>
              <a:t>СЕРЕДИНЫ РЕБЕР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B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C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, D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D, D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C</a:t>
            </a:r>
            <a:r>
              <a:rPr lang="en-US" sz="3200" b="1" baseline="-25000" dirty="0">
                <a:latin typeface="Comic Sans MS" pitchFamily="66" charset="0"/>
              </a:rPr>
              <a:t>1 </a:t>
            </a:r>
            <a:r>
              <a:rPr lang="ru-RU" sz="3200" b="1" dirty="0">
                <a:latin typeface="Comic Sans MS" pitchFamily="66" charset="0"/>
              </a:rPr>
              <a:t>СООТВЕТСТВЕННО,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P – </a:t>
            </a:r>
            <a:r>
              <a:rPr lang="ru-RU" sz="3200" b="1" dirty="0">
                <a:latin typeface="Comic Sans MS" pitchFamily="66" charset="0"/>
              </a:rPr>
              <a:t>ТОЧКА ПЕРЕСЕЧЕНИЯ ДИАГОНАЛЕЙ ГРАНИ </a:t>
            </a:r>
            <a:r>
              <a:rPr lang="en-US" sz="3200" b="1" dirty="0">
                <a:latin typeface="Comic Sans MS" pitchFamily="66" charset="0"/>
              </a:rPr>
              <a:t>AA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B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B.</a:t>
            </a:r>
            <a:r>
              <a:rPr lang="ru-RU" sz="3200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1" grpId="0" animBg="1"/>
      <p:bldP spid="2064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5" grpId="0"/>
      <p:bldP spid="2076" grpId="0"/>
      <p:bldP spid="2077" grpId="0"/>
      <p:bldP spid="2078" grpId="0"/>
      <p:bldP spid="2079" grpId="0"/>
      <p:bldP spid="2080" grpId="0"/>
      <p:bldP spid="2081" grpId="0"/>
      <p:bldP spid="2082" grpId="0"/>
      <p:bldP spid="2084" grpId="0"/>
      <p:bldP spid="2085" grpId="0"/>
      <p:bldP spid="2086" grpId="0"/>
      <p:bldP spid="2087" grpId="0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398</Words>
  <Application>Microsoft Office PowerPoint</Application>
  <PresentationFormat>Экран (4:3)</PresentationFormat>
  <Paragraphs>191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Worksheet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Проверь себя</vt:lpstr>
      <vt:lpstr>Слайд 16</vt:lpstr>
      <vt:lpstr>Слайд 17</vt:lpstr>
      <vt:lpstr>Слайд 18</vt:lpstr>
      <vt:lpstr>Слайд 19</vt:lpstr>
      <vt:lpstr>Слайд 20</vt:lpstr>
      <vt:lpstr>Проверь себя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132</cp:revision>
  <dcterms:modified xsi:type="dcterms:W3CDTF">2014-11-30T20:39:56Z</dcterms:modified>
</cp:coreProperties>
</file>